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y="5143500" cx="9144000"/>
  <p:notesSz cx="6858000" cy="9144000"/>
  <p:embeddedFontLst>
    <p:embeddedFont>
      <p:font typeface="Ubuntu"/>
      <p:regular r:id="rId77"/>
      <p:bold r:id="rId78"/>
      <p:italic r:id="rId79"/>
      <p:boldItalic r:id="rId80"/>
    </p:embeddedFont>
    <p:embeddedFont>
      <p:font typeface="Quattrocento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QuattrocentoSans-boldItalic.fntdata"/><Relationship Id="rId83" Type="http://schemas.openxmlformats.org/officeDocument/2006/relationships/font" Target="fonts/QuattrocentoSans-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Ubuntu-boldItalic.fntdata"/><Relationship Id="rId82" Type="http://schemas.openxmlformats.org/officeDocument/2006/relationships/font" Target="fonts/QuattrocentoSans-bold.fntdata"/><Relationship Id="rId81" Type="http://schemas.openxmlformats.org/officeDocument/2006/relationships/font" Target="fonts/Quattrocento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Ubuntu-regular.fntdata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Ubuntu-italic.fntdata"/><Relationship Id="rId34" Type="http://schemas.openxmlformats.org/officeDocument/2006/relationships/slide" Target="slides/slide30.xml"/><Relationship Id="rId78" Type="http://schemas.openxmlformats.org/officeDocument/2006/relationships/font" Target="fonts/Ubuntu-bold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antamagazine.org/new-theory-cracks-open-the-black-box-of-deep-learning-20170921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yimagesearch.com/2016/09/05/multi-class-svm-loss/" TargetMode="External"/><Relationship Id="rId3" Type="http://schemas.openxmlformats.org/officeDocument/2006/relationships/hyperlink" Target="http://www.pyimagesearch.com/2016/09/12/softmax-classifiers-explained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yimagesearch.com/2016/09/05/multi-class-svm-loss/" TargetMode="External"/><Relationship Id="rId3" Type="http://schemas.openxmlformats.org/officeDocument/2006/relationships/hyperlink" Target="http://www.pyimagesearch.com/2016/09/12/softmax-classifiers-explained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evenmiller888.github.io/mind-how-to-build-a-neural-network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rog3.com/sbdm/blog/cyh_24/article/details/5059340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2f44ec4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2f44ec4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1d273d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1d273d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c1740a2e_0_29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7c1740a2e_0_29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37a9fd74_0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937a9fd74_0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1d273d7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1d273d7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50fb2fae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50fb2fae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https://www.quantamagazine.org/new-theory-cracks-open-the-black-box-of-deep-learning-20170921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1d273d71_1_2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91d273d71_1_2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1eec5d3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1eec5d3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1d273d71_1_29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91d273d71_1_29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1eec5d3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91eec5d3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c1740a2e_0_199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193" name="Google Shape;193;g17c1740a2e_0_199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c1740a2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c1740a2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34ded8a1_0_18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200" name="Google Shape;200;g1934ded8a1_0_18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34ded8a1_0_25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207" name="Google Shape;207;g1934ded8a1_0_25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34ded8a1_0_3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214" name="Google Shape;214;g1934ded8a1_0_32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34ded8a1_0_39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221" name="Google Shape;221;g1934ded8a1_0_39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934ded8a1_0_4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228" name="Google Shape;228;g1934ded8a1_0_46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34ded8a1_0_14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235" name="Google Shape;235;g1934ded8a1_0_146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1eec5d3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91eec5d3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c1740a2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7c1740a2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4defca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4defca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http://www.pyimagesearch.com/2016/09/05/multi-class-svm-loss/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http://www.pyimagesearch.com/2016/09/12/softmax-classifiers-explained/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4defca7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4defca7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http://www.pyimagesearch.com/2016/09/05/multi-class-svm-loss/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http://www.pyimagesearch.com/2016/09/12/softmax-classifiers-explained/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c1740a2e_0_28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7c1740a2e_0_284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c1740a2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7c1740a2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34ded8a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34ded8a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34ded8a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34ded8a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34ded8a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934ded8a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34ded8a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34ded8a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934ded8a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934ded8a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c1740a2e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7c1740a2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34ded8a1_0_9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25" name="Google Shape;325;g1934ded8a1_0_9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34ded8a1_0_55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32" name="Google Shape;332;g1934ded8a1_0_55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34ded8a1_0_6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39" name="Google Shape;339;g1934ded8a1_0_62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91d273d71_1_1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91d273d71_1_1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34ded8a1_0_69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46" name="Google Shape;346;g1934ded8a1_0_69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934ded8a1_0_7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53" name="Google Shape;353;g1934ded8a1_0_76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34ded8a1_0_8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60" name="Google Shape;360;g1934ded8a1_0_83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34ded8a1_0_9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67" name="Google Shape;367;g1934ded8a1_0_97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934ded8a1_0_10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74" name="Google Shape;374;g1934ded8a1_0_103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934ded8a1_0_11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81" name="Google Shape;381;g1934ded8a1_0_11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934ded8a1_0_11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88" name="Google Shape;388;g1934ded8a1_0_117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34ded8a1_0_124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395" name="Google Shape;395;g1934ded8a1_0_124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934ded8a1_0_13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402" name="Google Shape;402;g1934ded8a1_0_13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934ded8a1_0_157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http://stevenmiller888.github.io/mind-how-to-build-a-neural-network/</a:t>
            </a:r>
            <a:r>
              <a:rPr lang="en-GB"/>
              <a:t> </a:t>
            </a:r>
            <a:endParaRPr/>
          </a:p>
        </p:txBody>
      </p:sp>
      <p:sp>
        <p:nvSpPr>
          <p:cNvPr id="409" name="Google Shape;409;g1934ded8a1_0_157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c1740a2e_3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7c1740a2e_3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7c1740a2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7c1740a2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7c1740a2e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7c1740a2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934ded8a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934ded8a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34ded8a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34ded8a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7c1740a2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7c1740a2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1eec5d3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91eec5d3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91eec5d3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91eec5d3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91d273d71_1_16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91d273d71_1_16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91d273d7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91d273d7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a3a56c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4a3a56c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375fb994_0_0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9375fb994_0_0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a3a56c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4a3a56c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91d273d7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91d273d7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a4defca7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a4defca7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4defca7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4defca7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a4defca73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a4defca73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a4defca7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a4defca7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a4defca73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a4defca73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a4defca73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a4defca73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a4defca73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a4defca73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91d273d7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91d273d7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c1740a2e_0_103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7c1740a2e_0_103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91d273d7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91d273d7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7c1740a2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7c1740a2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7c1740a2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7c1740a2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c1740a2e_0_111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7c1740a2e_0_111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1d273d71_0_12:notes"/>
          <p:cNvSpPr txBox="1"/>
          <p:nvPr>
            <p:ph idx="1" type="body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http://prog3.com/sbdm/blog/cyh_24/article/details/50593400</a:t>
            </a:r>
            <a:r>
              <a:rPr lang="en-GB"/>
              <a:t> </a:t>
            </a:r>
            <a:endParaRPr/>
          </a:p>
        </p:txBody>
      </p:sp>
      <p:sp>
        <p:nvSpPr>
          <p:cNvPr id="130" name="Google Shape;130;g191d273d71_0_12:notes"/>
          <p:cNvSpPr/>
          <p:nvPr>
            <p:ph idx="2" type="sldImg"/>
          </p:nvPr>
        </p:nvSpPr>
        <p:spPr>
          <a:xfrm>
            <a:off x="92784" y="686422"/>
            <a:ext cx="6672300" cy="342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22000" y="273844"/>
            <a:ext cx="79932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None/>
              <a:defRPr b="0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22000" y="108675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5E7974"/>
              </a:buClr>
              <a:buSzPts val="1100"/>
              <a:buFont typeface="Arial"/>
              <a:buNone/>
              <a:defRPr b="0" i="0" sz="3000" u="none" cap="none" strike="noStrike">
                <a:solidFill>
                  <a:srgbClr val="5E797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◦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>
  <p:cSld name="SECTION_HEADER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Пользовательский макет">
  <p:cSld name="2_Пользовательский макет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1871701" y="94739"/>
            <a:ext cx="6815100" cy="748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SzPts val="2800"/>
              <a:buFont typeface="Arial"/>
              <a:buNone/>
              <a:defRPr b="1" i="0" sz="2000" u="none" cap="none" strike="noStrike">
                <a:solidFill>
                  <a:srgbClr val="0B592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200" y="1074420"/>
            <a:ext cx="8229600" cy="380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240"/>
              </a:spcBef>
              <a:spcAft>
                <a:spcPts val="0"/>
              </a:spcAft>
              <a:buClr>
                <a:srgbClr val="464648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464648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464648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464648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464648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www.quantamagazine.org/new-theory-cracks-open-the-black-box-of-deep-learning-20170921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Relationship Id="rId4" Type="http://schemas.openxmlformats.org/officeDocument/2006/relationships/hyperlink" Target="http://www.asimovinstitute.org/neural-network-zo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briandolhansky.com/blog/2014/10/30/artificial-neural-networks-matrix-form-part-5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cs231n.github.io/neural-networks-2/#losses" TargetMode="External"/><Relationship Id="rId4" Type="http://schemas.openxmlformats.org/officeDocument/2006/relationships/hyperlink" Target="http://cs231n.github.io/linear-classify/#loss" TargetMode="External"/><Relationship Id="rId9" Type="http://schemas.openxmlformats.org/officeDocument/2006/relationships/image" Target="../media/image18.png"/><Relationship Id="rId5" Type="http://schemas.openxmlformats.org/officeDocument/2006/relationships/hyperlink" Target="http://www.pyimagesearch.com/2016/09/05/multi-class-svm-loss/" TargetMode="External"/><Relationship Id="rId6" Type="http://schemas.openxmlformats.org/officeDocument/2006/relationships/hyperlink" Target="http://rdipietro.github.io/friendly-intro-to-cross-entropy-loss/" TargetMode="External"/><Relationship Id="rId7" Type="http://schemas.openxmlformats.org/officeDocument/2006/relationships/image" Target="../media/image17.png"/><Relationship Id="rId8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sebastianraschka.com/faq/docs/closed-form-vs-gd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deeplearningbook.org/contents/optimization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hyperlink" Target="http://blog.datumbox.com/tuning-the-learning-rate-in-gradient-descent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hyperlink" Target="http://cs231n.github.io/neural-networks-3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cs231n.github.io/neural-networks-3/" TargetMode="External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prog3.com/sbdm/blog/han_xiaoyang/article/details/50321873" TargetMode="External"/><Relationship Id="rId4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briandolhansky.com/blog/2014/10/30/artificial-neural-networks-matrix-form-part-5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omluna.me/automatic-differentiation-a.k.a-please-save-me-from-backprop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cs231n.github.io/neural-networks-3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cs231n.github.io/neural-networks-3/" TargetMode="External"/><Relationship Id="rId4" Type="http://schemas.openxmlformats.org/officeDocument/2006/relationships/image" Target="../media/image52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cs231n.github.io/neural-networks-3/" TargetMode="External"/><Relationship Id="rId4" Type="http://schemas.openxmlformats.org/officeDocument/2006/relationships/image" Target="../media/image50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Relationship Id="rId4" Type="http://schemas.openxmlformats.org/officeDocument/2006/relationships/hyperlink" Target="http://playground.tensorflow.org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www.psi.toronto.edu/publications/2014/DeepSplicingCode.pdf" TargetMode="External"/><Relationship Id="rId4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rxiv.org/abs/1502.02072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manning.com/books/deep-learning-with-python" TargetMode="External"/><Relationship Id="rId4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www.manning.com/books/deep-learning-with-python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manning.com/books/deep-learning-with-python" TargetMode="External"/><Relationship Id="rId4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kvfrans.com/variational-autoencoders-explained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manning.com/books/deep-learning-with-python" TargetMode="External"/><Relationship Id="rId4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manning.com/books/deep-learning-with-python" TargetMode="External"/><Relationship Id="rId4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ithub.com/houxianxu/DFC-VAE" TargetMode="External"/><Relationship Id="rId4" Type="http://schemas.openxmlformats.org/officeDocument/2006/relationships/image" Target="../media/image65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arxiv.org/abs/1404.7828" TargetMode="External"/><Relationship Id="rId4" Type="http://schemas.openxmlformats.org/officeDocument/2006/relationships/hyperlink" Target="http://www.deeplearningbook.org/" TargetMode="External"/><Relationship Id="rId5" Type="http://schemas.openxmlformats.org/officeDocument/2006/relationships/hyperlink" Target="http://www-cs-faculty.stanford.edu/~quocle/" TargetMode="External"/><Relationship Id="rId6" Type="http://schemas.openxmlformats.org/officeDocument/2006/relationships/hyperlink" Target="http://eclass.cc/courselists/117_deep_learn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Activation_function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311700" y="744575"/>
            <a:ext cx="85206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Введение в нейросети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399000" y="2834125"/>
            <a:ext cx="358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Василий Сафронов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5938725" y="2841950"/>
            <a:ext cx="2119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 ФКН ВШЭ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-50" y="4207350"/>
            <a:ext cx="9144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Курс “Современный анализ данных”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1851825" y="3105963"/>
            <a:ext cx="414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Slides credit: </a:t>
            </a:r>
            <a:r>
              <a:rPr lang="en-GB"/>
              <a:t>Grigory Sapunov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Нейросеть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0"/>
            <a:ext cx="8520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/>
              <a:t>Искусственная нейросеть: терминология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neural_network_example.png" id="144" name="Google Shape;144;p27"/>
          <p:cNvPicPr preferRelativeResize="0"/>
          <p:nvPr/>
        </p:nvPicPr>
        <p:blipFill rotWithShape="1">
          <a:blip r:embed="rId3">
            <a:alphaModFix/>
          </a:blip>
          <a:srcRect b="8900" l="0" r="0" t="0"/>
          <a:stretch/>
        </p:blipFill>
        <p:spPr>
          <a:xfrm>
            <a:off x="1400625" y="702600"/>
            <a:ext cx="6342750" cy="4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0"/>
            <a:ext cx="85206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Использование нейросети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678000"/>
            <a:ext cx="8520600" cy="3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-3429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На вход нейросети для каждого объекта подаётся вектор признаков</a:t>
            </a:r>
            <a:endParaRPr sz="1800">
              <a:solidFill>
                <a:srgbClr val="464648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●"/>
            </a:pPr>
            <a:r>
              <a:rPr lang="en-GB">
                <a:solidFill>
                  <a:srgbClr val="464648"/>
                </a:solidFill>
              </a:rPr>
              <a:t>На выходе нейросети получается результат. Вид результата определяется архитектурой нейросети</a:t>
            </a:r>
            <a:endParaRPr>
              <a:solidFill>
                <a:srgbClr val="464648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○"/>
            </a:pPr>
            <a:r>
              <a:rPr lang="en-GB" sz="1800">
                <a:solidFill>
                  <a:srgbClr val="464648"/>
                </a:solidFill>
              </a:rPr>
              <a:t>Например, в случае многоклассовой классификации (n классов) выходной слой содержит n нейронов, каждый из которых выдаёт “степень принадлежности” к данному классу (если активация была сигмоидальной)</a:t>
            </a:r>
            <a:endParaRPr sz="1800">
              <a:solidFill>
                <a:srgbClr val="464648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464648"/>
              </a:buClr>
              <a:buSzPts val="1800"/>
              <a:buChar char="○"/>
            </a:pPr>
            <a:r>
              <a:rPr lang="en-GB" sz="1800">
                <a:solidFill>
                  <a:srgbClr val="464648"/>
                </a:solidFill>
              </a:rPr>
              <a:t>Если нужно получить распределение вероятностей классов, используется функция softmax, нормализующая все выходные значения, так чтобы их сумма была равна 1.</a:t>
            </a:r>
            <a:endParaRPr sz="1800">
              <a:solidFill>
                <a:srgbClr val="46464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/>
        </p:nvSpPr>
        <p:spPr>
          <a:xfrm>
            <a:off x="386075" y="988900"/>
            <a:ext cx="84735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nn-hierarchy.png"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4800"/>
            <a:ext cx="9144002" cy="364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4294967295" type="body"/>
          </p:nvPr>
        </p:nvSpPr>
        <p:spPr>
          <a:xfrm>
            <a:off x="311700" y="719850"/>
            <a:ext cx="83382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464648"/>
                </a:solidFill>
              </a:rPr>
              <a:t>Наличие более одного скрытого слоя даёт возможность строить иерархические представления.</a:t>
            </a:r>
            <a:endParaRPr>
              <a:solidFill>
                <a:srgbClr val="464648"/>
              </a:solidFill>
            </a:endParaRPr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0"/>
            <a:ext cx="8520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Глубокая нейросеть</a:t>
            </a:r>
            <a:endParaRPr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386075" y="988900"/>
            <a:ext cx="84735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b="23000" l="0" r="0" t="27042"/>
          <a:stretch/>
        </p:blipFill>
        <p:spPr>
          <a:xfrm>
            <a:off x="0" y="0"/>
            <a:ext cx="9144000" cy="46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accent5"/>
                </a:solidFill>
                <a:hlinkClick r:id="rId4"/>
              </a:rPr>
              <a:t>https://www.quantamagazine.org/new-theory-cracks-open-the-black-box-of-deep-learning-20170921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uralnetworks.png" id="170" name="Google Shape;170;p31"/>
          <p:cNvPicPr preferRelativeResize="0"/>
          <p:nvPr/>
        </p:nvPicPr>
        <p:blipFill rotWithShape="1">
          <a:blip r:embed="rId3">
            <a:alphaModFix/>
          </a:blip>
          <a:srcRect b="57788" l="2837" r="0" t="0"/>
          <a:stretch/>
        </p:blipFill>
        <p:spPr>
          <a:xfrm>
            <a:off x="0" y="1050325"/>
            <a:ext cx="5562600" cy="362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uralnetworks.png" id="171" name="Google Shape;171;p31"/>
          <p:cNvPicPr preferRelativeResize="0"/>
          <p:nvPr/>
        </p:nvPicPr>
        <p:blipFill rotWithShape="1">
          <a:blip r:embed="rId3">
            <a:alphaModFix/>
          </a:blip>
          <a:srcRect b="28892" l="0" r="0" t="41763"/>
          <a:stretch/>
        </p:blipFill>
        <p:spPr>
          <a:xfrm>
            <a:off x="5562600" y="2861063"/>
            <a:ext cx="3429000" cy="1509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uralnetworks.png" id="172" name="Google Shape;172;p31"/>
          <p:cNvPicPr preferRelativeResize="0"/>
          <p:nvPr/>
        </p:nvPicPr>
        <p:blipFill rotWithShape="1">
          <a:blip r:embed="rId3">
            <a:alphaModFix/>
          </a:blip>
          <a:srcRect b="1739" l="0" r="0" t="70655"/>
          <a:stretch/>
        </p:blipFill>
        <p:spPr>
          <a:xfrm>
            <a:off x="5562600" y="1433700"/>
            <a:ext cx="3429000" cy="14198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Существует многообразие архитектур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http://www.asimovinstitute.org/neural-network-zoo/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Механизмы работы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0"/>
            <a:ext cx="85206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Два режима работы нейрона и нейросети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86" y="785275"/>
            <a:ext cx="8979826" cy="35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Механизмы работы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/>
              <a:t>Forward propagation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Forward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75" y="815525"/>
            <a:ext cx="7685500" cy="34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Нейрон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Forward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75" y="822725"/>
            <a:ext cx="7675200" cy="34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Forward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0" y="822727"/>
            <a:ext cx="7675214" cy="34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Forward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7" name="Google Shape;217;p38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50" y="844411"/>
            <a:ext cx="7675225" cy="340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Forward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49" y="844416"/>
            <a:ext cx="7675225" cy="340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Forward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p40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50" y="909375"/>
            <a:ext cx="7756101" cy="33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Forward propagation: matrix form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http://briandolhansky.com/blog/2014/10/30/artificial-neural-networks-matrix-form-part-5</a:t>
            </a:r>
            <a:r>
              <a:rPr lang="en-GB"/>
              <a:t> 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375" y="55298"/>
            <a:ext cx="2582801" cy="168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57450"/>
            <a:ext cx="6499650" cy="30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311700" y="764988"/>
            <a:ext cx="85206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В реальности код векторизуется и вычисляется с </a:t>
            </a:r>
            <a:br>
              <a:rPr lang="en-GB">
                <a:solidFill>
                  <a:srgbClr val="434343"/>
                </a:solidFill>
              </a:rPr>
            </a:br>
            <a:r>
              <a:rPr lang="en-GB">
                <a:solidFill>
                  <a:srgbClr val="434343"/>
                </a:solidFill>
              </a:rPr>
              <a:t>помощью матричных операций:</a:t>
            </a:r>
            <a:endParaRPr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42" name="Google Shape;242;p41"/>
          <p:cNvPicPr preferRelativeResize="0"/>
          <p:nvPr/>
        </p:nvPicPr>
        <p:blipFill rotWithShape="1">
          <a:blip r:embed="rId6">
            <a:alphaModFix/>
          </a:blip>
          <a:srcRect b="25977" l="55468" r="24800" t="45541"/>
          <a:stretch/>
        </p:blipFill>
        <p:spPr>
          <a:xfrm>
            <a:off x="6763625" y="2017750"/>
            <a:ext cx="2380375" cy="183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Механизмы работы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Backward propagation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Оптимизационная задача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746450"/>
            <a:ext cx="85206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Цель обучения:</a:t>
            </a:r>
            <a:r>
              <a:rPr lang="en-GB"/>
              <a:t> например, научиться хорошо к</a:t>
            </a:r>
            <a:r>
              <a:rPr lang="en-GB"/>
              <a:t>ла</a:t>
            </a:r>
            <a:r>
              <a:rPr lang="en-GB"/>
              <a:t>ссифицировать объекты (задача обучения с учителем, классификация) или предсказывать значения переменной (задача обучения с учителем, регрессия)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Задача обучения:</a:t>
            </a:r>
            <a:r>
              <a:rPr lang="en-GB"/>
              <a:t> минимизировать некую функцию потерь (Loss function, Cost function, Objective), которая отражает близость к идеалу классификации, регрессии или иной задачи.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С помощью хитрого выбора функции потерь можно решать довольно сложные задачи. В будущем увидим это на примере CTC в seq2seq или на примере переноса стиля изображения.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700" y="746450"/>
            <a:ext cx="8520600" cy="39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 зависимости от типа задачи выбирается архитектура нейросети и в частности функция потерь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http://cs231n.github.io/neural-networks-2/#losses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Примеры для классификации (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http://cs231n.github.io/linear-classify/#loss</a:t>
            </a:r>
            <a:r>
              <a:rPr lang="en-GB"/>
              <a:t>)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Multi-class SVM (hinge) loss</a:t>
            </a:r>
            <a:br>
              <a:rPr lang="en-GB"/>
            </a:br>
            <a:r>
              <a:rPr lang="en-GB"/>
              <a:t>(or squared hinge loss)</a:t>
            </a:r>
            <a:br>
              <a:rPr lang="en-GB"/>
            </a:br>
            <a:r>
              <a:rPr lang="en-GB" sz="1200" u="sng">
                <a:solidFill>
                  <a:schemeClr val="accent5"/>
                </a:solidFill>
                <a:hlinkClick r:id="rId5"/>
              </a:rPr>
              <a:t>http://www.pyimagesearch.com/2016/09/05/multi-class-svm-loss/</a:t>
            </a:r>
            <a:r>
              <a:rPr lang="en-GB" sz="1200">
                <a:solidFill>
                  <a:schemeClr val="dk1"/>
                </a:solidFill>
              </a:rPr>
              <a:t> </a:t>
            </a:r>
            <a:br>
              <a:rPr lang="en-GB" sz="1100">
                <a:solidFill>
                  <a:schemeClr val="dk1"/>
                </a:solidFill>
              </a:rPr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Multi-class categorical cross-entropy loss</a:t>
            </a:r>
            <a:br>
              <a:rPr lang="en-GB"/>
            </a:br>
            <a:r>
              <a:rPr lang="en-GB" sz="1200" u="sng">
                <a:solidFill>
                  <a:schemeClr val="hlink"/>
                </a:solidFill>
                <a:hlinkClick r:id="rId6"/>
              </a:rPr>
              <a:t>http://rdipietro.github.io/friendly-intro-to-cross-entropy-loss/</a:t>
            </a:r>
            <a:r>
              <a:rPr lang="en-GB" sz="1200"/>
              <a:t> </a:t>
            </a:r>
            <a:br>
              <a:rPr lang="en-GB"/>
            </a:br>
            <a:endParaRPr sz="1200"/>
          </a:p>
        </p:txBody>
      </p:sp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Функции потерь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3075" y="2150225"/>
            <a:ext cx="2908950" cy="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0575" y="2826725"/>
            <a:ext cx="3346375" cy="3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04363" y="3146800"/>
            <a:ext cx="25241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746450"/>
            <a:ext cx="8520600" cy="4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К функции потерь может добавляться регуляризация (L1/L2) для предотвращения переобучения.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L1 loss</a:t>
            </a:r>
            <a:br>
              <a:rPr lang="en-GB">
                <a:solidFill>
                  <a:srgbClr val="666666"/>
                </a:solidFill>
              </a:rPr>
            </a:br>
            <a:r>
              <a:rPr lang="en-GB">
                <a:solidFill>
                  <a:srgbClr val="666666"/>
                </a:solidFill>
              </a:rPr>
              <a:t>(LASSO) </a:t>
            </a:r>
            <a:br>
              <a:rPr lang="en-GB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L2 loss</a:t>
            </a:r>
            <a:br>
              <a:rPr lang="en-GB">
                <a:solidFill>
                  <a:srgbClr val="666666"/>
                </a:solidFill>
              </a:rPr>
            </a:br>
            <a:r>
              <a:rPr lang="en-GB">
                <a:solidFill>
                  <a:srgbClr val="666666"/>
                </a:solidFill>
              </a:rPr>
              <a:t>(Ridge)</a:t>
            </a:r>
            <a:br>
              <a:rPr lang="en-GB">
                <a:solidFill>
                  <a:srgbClr val="666666"/>
                </a:solidFill>
              </a:rPr>
            </a:br>
            <a:br>
              <a:rPr lang="en-GB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Elastic-Net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Функции потерь: регуляризация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988" y="2380200"/>
            <a:ext cx="25050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975" y="1398524"/>
            <a:ext cx="26289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3512" y="3573988"/>
            <a:ext cx="45053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Естественный н</a:t>
            </a:r>
            <a:r>
              <a:rPr lang="en-GB" u="none" cap="none" strike="noStrike">
                <a:solidFill>
                  <a:srgbClr val="000000"/>
                </a:solidFill>
              </a:rPr>
              <a:t>ейро</a:t>
            </a:r>
            <a:r>
              <a:rPr lang="en-GB">
                <a:solidFill>
                  <a:srgbClr val="000000"/>
                </a:solidFill>
              </a:rPr>
              <a:t>н 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752700"/>
            <a:ext cx="8520600" cy="4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464648"/>
                </a:solidFill>
              </a:rPr>
              <a:t>Нейрон — клетка нервной системы, способная к возбуждению и передаче сигнала.</a:t>
            </a:r>
            <a:endParaRPr sz="1800">
              <a:solidFill>
                <a:srgbClr val="464648"/>
              </a:solidFill>
            </a:endParaRPr>
          </a:p>
        </p:txBody>
      </p:sp>
      <p:pic>
        <p:nvPicPr>
          <p:cNvPr descr="nnl.jpg"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13" y="1898100"/>
            <a:ext cx="6320275" cy="29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Градиентный спуск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11700" y="734775"/>
            <a:ext cx="85206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Градиентный спуск — это способ оптимизации дифференцируемых функций.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Идея: если мы можем определить направление наибольшего роста функции потерь (а это и есть градиент этой функции), то, двигаясь в противоположном направлении, мы уменьшим эту функцию (что приблизит нас к идеалу).</a:t>
            </a:r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550" y="2389475"/>
            <a:ext cx="4886899" cy="2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Градиентный спуск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734775"/>
            <a:ext cx="85206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Обычный градиентный спуск (GD или batch gradient descent)</a:t>
            </a:r>
            <a:r>
              <a:rPr lang="en-GB"/>
              <a:t> подразумевает расчёт градиента по полному датасету. Это довольно дорогая процедура, которая приводит к медленной сходимости алгоритма.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Есть несколько разновидностей градиентного спуска: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Stochastic gradient descent (SGD, стохастический градиентный спуск)</a:t>
            </a:r>
            <a:r>
              <a:rPr lang="en-GB"/>
              <a:t>: обновления происходят на каждом обучающем примере.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Mini-batch gradient descent (MB-GD, градиентный спуск с мини-батчами)</a:t>
            </a:r>
            <a:r>
              <a:rPr lang="en-GB"/>
              <a:t>: обновления происходят по некоторому числу обучающих примеров. Промежуточный вариант между обычным и стохастическим градиентным спуском.</a:t>
            </a:r>
            <a:endParaRPr/>
          </a:p>
        </p:txBody>
      </p:sp>
      <p:sp>
        <p:nvSpPr>
          <p:cNvPr id="285" name="Google Shape;285;p47"/>
          <p:cNvSpPr txBox="1"/>
          <p:nvPr/>
        </p:nvSpPr>
        <p:spPr>
          <a:xfrm>
            <a:off x="23325" y="4770275"/>
            <a:ext cx="912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http://sebastianraschka.com/faq/docs/closed-form-vs-gd.html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Общий вид алгоритма градиентного спуска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11700" y="734775"/>
            <a:ext cx="85206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Задаём параметр </a:t>
            </a:r>
            <a:r>
              <a:rPr i="1" lang="en-GB"/>
              <a:t>η</a:t>
            </a:r>
            <a:r>
              <a:rPr lang="en-GB"/>
              <a:t> (скорость обучения, learning rate)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Инициализируем веса нейросети </a:t>
            </a:r>
            <a:r>
              <a:rPr i="1" lang="en-GB"/>
              <a:t>W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Повторяем пока не достигнут критерий остановки: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Получаем мини-батч обучающих примеров &lt;X,y&gt;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Вычисляем градиент функции потерь </a:t>
            </a:r>
            <a:r>
              <a:rPr i="1" lang="en-GB" sz="1800"/>
              <a:t>g</a:t>
            </a:r>
            <a:endParaRPr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Корректируем веса </a:t>
            </a:r>
            <a:r>
              <a:rPr i="1" lang="en-GB" sz="1800"/>
              <a:t>W = W - η*g</a:t>
            </a:r>
            <a:endParaRPr i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Правильный выбор скорости обучения очень важен.</a:t>
            </a:r>
            <a:endParaRPr sz="1800"/>
          </a:p>
        </p:txBody>
      </p:sp>
      <p:sp>
        <p:nvSpPr>
          <p:cNvPr id="292" name="Google Shape;292;p48"/>
          <p:cNvSpPr txBox="1"/>
          <p:nvPr/>
        </p:nvSpPr>
        <p:spPr>
          <a:xfrm>
            <a:off x="23325" y="4770275"/>
            <a:ext cx="912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http://www.deeplearningbook.org/contents/optimization.html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75" y="1418850"/>
            <a:ext cx="669607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Градиентный спуск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99" name="Google Shape;299;p49"/>
          <p:cNvSpPr txBox="1"/>
          <p:nvPr>
            <p:ph idx="1" type="body"/>
          </p:nvPr>
        </p:nvSpPr>
        <p:spPr>
          <a:xfrm>
            <a:off x="311700" y="734775"/>
            <a:ext cx="85206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В случае нейросетей ландшафт функции потерь очень сложный, поэтому с градиентным спуском много тонкостей.</a:t>
            </a:r>
            <a:endParaRPr/>
          </a:p>
        </p:txBody>
      </p:sp>
      <p:sp>
        <p:nvSpPr>
          <p:cNvPr id="300" name="Google Shape;300;p49"/>
          <p:cNvSpPr txBox="1"/>
          <p:nvPr/>
        </p:nvSpPr>
        <p:spPr>
          <a:xfrm>
            <a:off x="23325" y="4770275"/>
            <a:ext cx="912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http://blog.datumbox.com/tuning-the-learning-rate-in-gradient-descent/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590" y="752700"/>
            <a:ext cx="5119309" cy="40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0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Градиентный спуск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311700" y="734775"/>
            <a:ext cx="40503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Реальный пример уменьшения со временем функции потерь при обучении нейросети градиентным спуском.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Эпоха = один полный цикл обучения нейросети на всех примерах обучающей выборки.</a:t>
            </a:r>
            <a:endParaRPr/>
          </a:p>
        </p:txBody>
      </p:sp>
      <p:sp>
        <p:nvSpPr>
          <p:cNvPr id="308" name="Google Shape;308;p50"/>
          <p:cNvSpPr txBox="1"/>
          <p:nvPr/>
        </p:nvSpPr>
        <p:spPr>
          <a:xfrm>
            <a:off x="23325" y="4770275"/>
            <a:ext cx="912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Градиентный спуск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311700" y="734775"/>
            <a:ext cx="40503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Важность правильного выбора параметра скорости обучения (learning rate) и влияние его на скорость обучения нейросети.</a:t>
            </a:r>
            <a:endParaRPr/>
          </a:p>
        </p:txBody>
      </p:sp>
      <p:sp>
        <p:nvSpPr>
          <p:cNvPr id="315" name="Google Shape;315;p51"/>
          <p:cNvSpPr txBox="1"/>
          <p:nvPr/>
        </p:nvSpPr>
        <p:spPr>
          <a:xfrm>
            <a:off x="23325" y="4770275"/>
            <a:ext cx="912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938" y="600075"/>
            <a:ext cx="43719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0"/>
            <a:ext cx="85206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Алгоритм back-propagation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311700" y="758100"/>
            <a:ext cx="8520600" cy="3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Алгоритм обратного распространения ошибки (back-propagation, backprop) — это способ расчёта градиента ошибки по каждому из весов в нейросети, чтобы затем каждый вес скорректировать в соответствии с алгоритмом градиентного спуска.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8" name="Google Shape;328;p53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25" y="944200"/>
            <a:ext cx="7826050" cy="33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74" y="687177"/>
            <a:ext cx="7907700" cy="37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63" y="763374"/>
            <a:ext cx="7907735" cy="37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0"/>
            <a:ext cx="8520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В реальности всё посложнее...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descr="nnl.jpg"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650" y="2216402"/>
            <a:ext cx="2636100" cy="12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52200"/>
            <a:ext cx="6164764" cy="44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9" name="Google Shape;349;p56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50" name="Google Shape;3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74" y="596011"/>
            <a:ext cx="7907724" cy="403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6" name="Google Shape;356;p57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57" name="Google Shape;35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54" y="596001"/>
            <a:ext cx="7907745" cy="40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3" name="Google Shape;363;p58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64" name="Google Shape;3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49" y="595998"/>
            <a:ext cx="7907751" cy="403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0" name="Google Shape;370;p59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625" y="596000"/>
            <a:ext cx="6781400" cy="41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7" name="Google Shape;377;p60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78" name="Google Shape;37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625" y="537600"/>
            <a:ext cx="6721762" cy="41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4" name="Google Shape;384;p61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625" y="491990"/>
            <a:ext cx="6721750" cy="423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1" name="Google Shape;391;p62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92" name="Google Shape;39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700" y="492000"/>
            <a:ext cx="6210524" cy="42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p63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399" name="Google Shape;3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706" y="492000"/>
            <a:ext cx="6358520" cy="41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http://prog3.com/sbdm/blog/han_xiaoyang/article/details/50321873</a:t>
            </a:r>
            <a:r>
              <a:rPr lang="en-GB"/>
              <a:t> </a:t>
            </a:r>
            <a:endParaRPr/>
          </a:p>
        </p:txBody>
      </p:sp>
      <p:pic>
        <p:nvPicPr>
          <p:cNvPr id="406" name="Google Shape;40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777" y="703500"/>
            <a:ext cx="6713448" cy="36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Backward propagation: matrix form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2" name="Google Shape;412;p65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http://briandolhansky.com/blog/2014/10/30/artificial-neural-networks-matrix-form-part-5</a:t>
            </a:r>
            <a:r>
              <a:rPr lang="en-GB"/>
              <a:t> </a:t>
            </a:r>
            <a:endParaRPr/>
          </a:p>
        </p:txBody>
      </p:sp>
      <p:pic>
        <p:nvPicPr>
          <p:cNvPr id="413" name="Google Shape;41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375" y="55298"/>
            <a:ext cx="2582801" cy="168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75" y="2250875"/>
            <a:ext cx="7869408" cy="24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0" y="627288"/>
            <a:ext cx="20764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900" y="953162"/>
            <a:ext cx="21336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227" y="1309001"/>
            <a:ext cx="23431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5760" y="1724849"/>
            <a:ext cx="240982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0"/>
            <a:ext cx="852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Искусственный н</a:t>
            </a:r>
            <a:r>
              <a:rPr lang="en-GB" u="none" cap="none" strike="noStrike">
                <a:solidFill>
                  <a:srgbClr val="000000"/>
                </a:solidFill>
              </a:rPr>
              <a:t>ейро</a:t>
            </a:r>
            <a:r>
              <a:rPr lang="en-GB">
                <a:solidFill>
                  <a:srgbClr val="000000"/>
                </a:solidFill>
              </a:rPr>
              <a:t>н 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727625"/>
            <a:ext cx="85206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64648"/>
                </a:solidFill>
              </a:rPr>
              <a:t>Искусственный нейрон — отдалённое подобие биологического. Базовый элемент искусственной нейронной сети</a:t>
            </a:r>
            <a:endParaRPr sz="1800"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64648"/>
              </a:solidFill>
            </a:endParaRPr>
          </a:p>
        </p:txBody>
      </p:sp>
      <p:pic>
        <p:nvPicPr>
          <p:cNvPr descr="nnl.jpg"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975" y="3930238"/>
            <a:ext cx="2610051" cy="1213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0px-ArtificialNeuronModel_english.png"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42935"/>
            <a:ext cx="6547975" cy="3110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311700" y="0"/>
            <a:ext cx="85206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Дифференцирование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24" name="Google Shape;424;p66"/>
          <p:cNvSpPr txBox="1"/>
          <p:nvPr>
            <p:ph idx="1" type="body"/>
          </p:nvPr>
        </p:nvSpPr>
        <p:spPr>
          <a:xfrm>
            <a:off x="311700" y="723125"/>
            <a:ext cx="85206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Ещё несколько лет назад программирование нейросети заключалось в ручном задании всех слоёв, функций активации и функции потерь, аналитического расчёта их производных, а также проверки корректности этих производных с помощью численного дифференцирования. Эта процедура была подвержена ошибкам и имела высокий порог входа.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В последние годы необходимости в ручном </a:t>
            </a:r>
            <a:r>
              <a:rPr lang="en-GB"/>
              <a:t>задании</a:t>
            </a:r>
            <a:r>
              <a:rPr lang="en-GB"/>
              <a:t> производных нет, так как большинство библиотек поддерживают один из двух вариантов автоматизации этого процесса: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Символьное дифференцирование (Theano)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Автоматическое дифференцирование (Tensorflow, Torch)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6"/>
          <p:cNvSpPr txBox="1"/>
          <p:nvPr/>
        </p:nvSpPr>
        <p:spPr>
          <a:xfrm>
            <a:off x="0" y="4711950"/>
            <a:ext cx="91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https://domluna.me/automatic-differentiation-a.k.a-please-save-me-from-backprop/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311700" y="0"/>
            <a:ext cx="85206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Вариации и улучшения backprop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431" name="Google Shape;431;p67"/>
          <p:cNvSpPr txBox="1"/>
          <p:nvPr>
            <p:ph idx="1" type="body"/>
          </p:nvPr>
        </p:nvSpPr>
        <p:spPr>
          <a:xfrm>
            <a:off x="311700" y="769775"/>
            <a:ext cx="85206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Существует множество модификаций backprop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Изменяемый learning rate (постепенное уменьшение, уменьшение на порядок каждые N эпох,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Использование момента инерции (momentum update, Nesterov momentum)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Адаптивные методы (Adagrad, Adadelta, RMSprop, Adam,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Методы второго порядка (L-BFGS, Conjugate gradient, Hessian Free)</a:t>
            </a:r>
            <a:endParaRPr/>
          </a:p>
        </p:txBody>
      </p:sp>
      <p:sp>
        <p:nvSpPr>
          <p:cNvPr id="432" name="Google Shape;432;p67"/>
          <p:cNvSpPr txBox="1"/>
          <p:nvPr/>
        </p:nvSpPr>
        <p:spPr>
          <a:xfrm>
            <a:off x="-7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8"/>
          <p:cNvSpPr txBox="1"/>
          <p:nvPr/>
        </p:nvSpPr>
        <p:spPr>
          <a:xfrm>
            <a:off x="-75" y="4746950"/>
            <a:ext cx="914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  <p:pic>
        <p:nvPicPr>
          <p:cNvPr descr="opt2.gif" id="438" name="Google Shape;4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107775"/>
            <a:ext cx="5938551" cy="45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/>
        </p:nvSpPr>
        <p:spPr>
          <a:xfrm>
            <a:off x="-75" y="4746950"/>
            <a:ext cx="9144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http://cs231n.github.io/neural-networks-3/</a:t>
            </a:r>
            <a:r>
              <a:rPr lang="en-GB"/>
              <a:t> </a:t>
            </a:r>
            <a:endParaRPr/>
          </a:p>
        </p:txBody>
      </p:sp>
      <p:pic>
        <p:nvPicPr>
          <p:cNvPr descr="opt1.gif" id="444" name="Google Shape;44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133350"/>
            <a:ext cx="59055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Демонстрация работы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71"/>
          <p:cNvPicPr preferRelativeResize="0"/>
          <p:nvPr/>
        </p:nvPicPr>
        <p:blipFill rotWithShape="1">
          <a:blip r:embed="rId3">
            <a:alphaModFix/>
          </a:blip>
          <a:srcRect b="0" l="8541" r="9951" t="9616"/>
          <a:stretch/>
        </p:blipFill>
        <p:spPr>
          <a:xfrm>
            <a:off x="589400" y="58325"/>
            <a:ext cx="7815050" cy="46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1"/>
          <p:cNvSpPr txBox="1"/>
          <p:nvPr/>
        </p:nvSpPr>
        <p:spPr>
          <a:xfrm>
            <a:off x="-75" y="46769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>
                <a:solidFill>
                  <a:schemeClr val="accent5"/>
                </a:solidFill>
                <a:hlinkClick r:id="rId4"/>
              </a:rPr>
              <a:t>http://playground.tensorflow.org/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2"/>
          <p:cNvSpPr txBox="1"/>
          <p:nvPr>
            <p:ph type="title"/>
          </p:nvPr>
        </p:nvSpPr>
        <p:spPr>
          <a:xfrm>
            <a:off x="311700" y="1668500"/>
            <a:ext cx="8520600" cy="13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Классические нейросети </a:t>
            </a:r>
            <a:br>
              <a:rPr lang="en-GB"/>
            </a:br>
            <a:r>
              <a:rPr lang="en-GB"/>
              <a:t>прямого распространения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(Feed-Forward Neural Networks, FNN)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3"/>
          <p:cNvSpPr txBox="1"/>
          <p:nvPr>
            <p:ph type="title"/>
          </p:nvPr>
        </p:nvSpPr>
        <p:spPr>
          <a:xfrm>
            <a:off x="311700" y="0"/>
            <a:ext cx="8520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Полносвязная н</a:t>
            </a:r>
            <a:r>
              <a:rPr i="0" lang="en-GB" u="none" cap="none" strike="noStrike">
                <a:solidFill>
                  <a:srgbClr val="000000"/>
                </a:solidFill>
              </a:rPr>
              <a:t>ейросет</a:t>
            </a:r>
            <a:r>
              <a:rPr lang="en-GB">
                <a:solidFill>
                  <a:srgbClr val="000000"/>
                </a:solidFill>
              </a:rPr>
              <a:t>ь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pic>
        <p:nvPicPr>
          <p:cNvPr id="466" name="Google Shape;4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749"/>
            <a:ext cx="9144000" cy="350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4"/>
          <p:cNvSpPr txBox="1"/>
          <p:nvPr>
            <p:ph type="title"/>
          </p:nvPr>
        </p:nvSpPr>
        <p:spPr>
          <a:xfrm>
            <a:off x="311700" y="0"/>
            <a:ext cx="85206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Multilayer Perceptron (MLP)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72" name="Google Shape;472;p74"/>
          <p:cNvSpPr txBox="1"/>
          <p:nvPr>
            <p:ph idx="1" type="body"/>
          </p:nvPr>
        </p:nvSpPr>
        <p:spPr>
          <a:xfrm>
            <a:off x="311700" y="908500"/>
            <a:ext cx="85206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Классика FNN. Хорошо работают для классификации, но есть трудности: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Много параметро</a:t>
            </a:r>
            <a:r>
              <a:rPr lang="en-GB"/>
              <a:t>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Для сети, у которой на входе картинка 100x100, три скрытых слоя по 100 нейронов каждый, и выходом на 10 классов, число параметров будет примерно 1M</a:t>
            </a:r>
            <a:br>
              <a:rPr lang="en-GB"/>
            </a:br>
            <a:r>
              <a:rPr lang="en-GB"/>
              <a:t>(10000*100 + 100*100 + 100*100 + 100*10)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З</a:t>
            </a:r>
            <a:r>
              <a:rPr lang="en-GB"/>
              <a:t>атухающие градиенты (если слоёв много)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Как следствие — трудно обучать.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875" y="3131650"/>
            <a:ext cx="4038125" cy="20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5"/>
          <p:cNvSpPr txBox="1"/>
          <p:nvPr>
            <p:ph type="title"/>
          </p:nvPr>
        </p:nvSpPr>
        <p:spPr>
          <a:xfrm>
            <a:off x="311700" y="2"/>
            <a:ext cx="8520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Пример с </a:t>
            </a:r>
            <a:r>
              <a:rPr lang="en-GB">
                <a:solidFill>
                  <a:srgbClr val="000000"/>
                </a:solidFill>
              </a:rPr>
              <a:t>MLP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79" name="Google Shape;479;p75"/>
          <p:cNvSpPr txBox="1"/>
          <p:nvPr>
            <p:ph idx="1" type="body"/>
          </p:nvPr>
        </p:nvSpPr>
        <p:spPr>
          <a:xfrm>
            <a:off x="311700" y="4444650"/>
            <a:ext cx="8520600" cy="698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of the tissue-regulated splicing code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http://www.psi.toronto.edu/publications/2014/DeepSplicingCode.pdf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685921"/>
            <a:ext cx="9143999" cy="36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0"/>
            <a:ext cx="85206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Модель искусственного нейрона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678000"/>
            <a:ext cx="8520600" cy="3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64648"/>
                </a:solidFill>
              </a:rPr>
              <a:t>Обычно у нейрона также есть bias-вход, константное смещение, вес на котором также обучается.</a:t>
            </a:r>
            <a:endParaRPr sz="1800"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64648"/>
              </a:solidFill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25" y="1599713"/>
            <a:ext cx="47434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6"/>
          <p:cNvSpPr txBox="1"/>
          <p:nvPr>
            <p:ph type="title"/>
          </p:nvPr>
        </p:nvSpPr>
        <p:spPr>
          <a:xfrm>
            <a:off x="311700" y="2"/>
            <a:ext cx="85206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Пример с MLP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86" name="Google Shape;486;p76"/>
          <p:cNvSpPr txBox="1"/>
          <p:nvPr>
            <p:ph idx="1" type="body"/>
          </p:nvPr>
        </p:nvSpPr>
        <p:spPr>
          <a:xfrm>
            <a:off x="311700" y="4472606"/>
            <a:ext cx="8520600" cy="6709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Massively Multitask Networks for Drug Discovery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https://arxiv.org/abs/1502.02072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5" y="856150"/>
            <a:ext cx="4531175" cy="339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253" y="764173"/>
            <a:ext cx="4668751" cy="37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7"/>
          <p:cNvSpPr txBox="1"/>
          <p:nvPr>
            <p:ph type="title"/>
          </p:nvPr>
        </p:nvSpPr>
        <p:spPr>
          <a:xfrm>
            <a:off x="311700" y="0"/>
            <a:ext cx="85206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Вариации FNN: Автоэнкодер (AE)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94" name="Google Shape;494;p77"/>
          <p:cNvSpPr txBox="1"/>
          <p:nvPr>
            <p:ph idx="1" type="body"/>
          </p:nvPr>
        </p:nvSpPr>
        <p:spPr>
          <a:xfrm>
            <a:off x="311700" y="866575"/>
            <a:ext cx="85206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Учится создавать компактное </a:t>
            </a:r>
            <a:r>
              <a:rPr lang="en-GB"/>
              <a:t>о</a:t>
            </a:r>
            <a:r>
              <a:rPr lang="en-GB"/>
              <a:t>писание </a:t>
            </a:r>
            <a:br>
              <a:rPr lang="en-GB"/>
            </a:br>
            <a:r>
              <a:rPr lang="en-GB"/>
              <a:t>входных данных.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Используется для уменьшения размерности и </a:t>
            </a:r>
            <a:br>
              <a:rPr lang="en-GB"/>
            </a:br>
            <a:r>
              <a:rPr lang="en-GB"/>
              <a:t>получения новых высокоуровневых признаков.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Может быть глубоким (многослойным).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77"/>
          <p:cNvPicPr preferRelativeResize="0"/>
          <p:nvPr/>
        </p:nvPicPr>
        <p:blipFill rotWithShape="1">
          <a:blip r:embed="rId3">
            <a:alphaModFix/>
          </a:blip>
          <a:srcRect b="19006" l="27806" r="50100" t="17364"/>
          <a:stretch/>
        </p:blipFill>
        <p:spPr>
          <a:xfrm>
            <a:off x="6116088" y="216425"/>
            <a:ext cx="3027910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8"/>
          <p:cNvSpPr txBox="1"/>
          <p:nvPr>
            <p:ph type="title"/>
          </p:nvPr>
        </p:nvSpPr>
        <p:spPr>
          <a:xfrm>
            <a:off x="311700" y="-6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Autoencoder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01" name="Google Shape;501;p78"/>
          <p:cNvSpPr txBox="1"/>
          <p:nvPr/>
        </p:nvSpPr>
        <p:spPr>
          <a:xfrm>
            <a:off x="-37275" y="4713725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https://www.manning.com/books/deep-learning-with-python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02" name="Google Shape;50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8" y="1204200"/>
            <a:ext cx="8584125" cy="24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9"/>
          <p:cNvSpPr txBox="1"/>
          <p:nvPr>
            <p:ph type="title"/>
          </p:nvPr>
        </p:nvSpPr>
        <p:spPr>
          <a:xfrm>
            <a:off x="311700" y="-6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Denoising </a:t>
            </a:r>
            <a:r>
              <a:rPr lang="en-GB">
                <a:solidFill>
                  <a:srgbClr val="000000"/>
                </a:solidFill>
              </a:rPr>
              <a:t>Autoencoder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08" name="Google Shape;508;p79"/>
          <p:cNvSpPr txBox="1"/>
          <p:nvPr/>
        </p:nvSpPr>
        <p:spPr>
          <a:xfrm>
            <a:off x="-37275" y="4713725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https://www.manning.com/books/deep-learning-with-python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09" name="Google Shape;50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38" y="1204200"/>
            <a:ext cx="8584125" cy="24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9"/>
          <p:cNvPicPr preferRelativeResize="0"/>
          <p:nvPr/>
        </p:nvPicPr>
        <p:blipFill rotWithShape="1">
          <a:blip r:embed="rId5">
            <a:alphaModFix/>
          </a:blip>
          <a:srcRect b="0" l="0" r="89975" t="0"/>
          <a:stretch/>
        </p:blipFill>
        <p:spPr>
          <a:xfrm>
            <a:off x="356150" y="1623075"/>
            <a:ext cx="954476" cy="9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0"/>
          <p:cNvSpPr txBox="1"/>
          <p:nvPr>
            <p:ph type="title"/>
          </p:nvPr>
        </p:nvSpPr>
        <p:spPr>
          <a:xfrm>
            <a:off x="311700" y="-6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Variational Autoencoder (VAE)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16" name="Google Shape;516;p80"/>
          <p:cNvSpPr txBox="1"/>
          <p:nvPr/>
        </p:nvSpPr>
        <p:spPr>
          <a:xfrm>
            <a:off x="-37275" y="4713725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https://www.manning.com/books/deep-learning-with-python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descr="vae.png" id="517" name="Google Shape;51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619125"/>
            <a:ext cx="857250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311700" y="-6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AE vs. VAE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23" name="Google Shape;523;p81"/>
          <p:cNvSpPr txBox="1"/>
          <p:nvPr/>
        </p:nvSpPr>
        <p:spPr>
          <a:xfrm>
            <a:off x="-37275" y="4713725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http://kvfrans.com/variational-autoencoders-explained/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24" name="Google Shape;524;p81"/>
          <p:cNvPicPr preferRelativeResize="0"/>
          <p:nvPr/>
        </p:nvPicPr>
        <p:blipFill rotWithShape="1">
          <a:blip r:embed="rId4">
            <a:alphaModFix/>
          </a:blip>
          <a:srcRect b="13896" l="0" r="0" t="19002"/>
          <a:stretch/>
        </p:blipFill>
        <p:spPr>
          <a:xfrm>
            <a:off x="1448675" y="515250"/>
            <a:ext cx="6246649" cy="13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1"/>
          <p:cNvPicPr preferRelativeResize="0"/>
          <p:nvPr/>
        </p:nvPicPr>
        <p:blipFill rotWithShape="1">
          <a:blip r:embed="rId5">
            <a:alphaModFix/>
          </a:blip>
          <a:srcRect b="8658" l="0" r="0" t="11761"/>
          <a:stretch/>
        </p:blipFill>
        <p:spPr>
          <a:xfrm>
            <a:off x="1372475" y="2302875"/>
            <a:ext cx="6425351" cy="23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2"/>
          <p:cNvSpPr txBox="1"/>
          <p:nvPr>
            <p:ph type="title"/>
          </p:nvPr>
        </p:nvSpPr>
        <p:spPr>
          <a:xfrm>
            <a:off x="311700" y="-6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VAE on images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31" name="Google Shape;531;p82"/>
          <p:cNvSpPr txBox="1"/>
          <p:nvPr/>
        </p:nvSpPr>
        <p:spPr>
          <a:xfrm>
            <a:off x="-37275" y="4713725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https://www.manning.com/books/deep-learning-with-python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32" name="Google Shape;53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25" y="541201"/>
            <a:ext cx="7765245" cy="41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3"/>
          <p:cNvSpPr txBox="1"/>
          <p:nvPr>
            <p:ph type="title"/>
          </p:nvPr>
        </p:nvSpPr>
        <p:spPr>
          <a:xfrm>
            <a:off x="311700" y="-6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VAE on images and the “smile vector”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38" name="Google Shape;538;p83"/>
          <p:cNvSpPr txBox="1"/>
          <p:nvPr/>
        </p:nvSpPr>
        <p:spPr>
          <a:xfrm>
            <a:off x="-37275" y="4713725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https://www.manning.com/books/deep-learning-with-python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39" name="Google Shape;53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823913"/>
            <a:ext cx="85725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4"/>
          <p:cNvSpPr txBox="1"/>
          <p:nvPr>
            <p:ph type="title"/>
          </p:nvPr>
        </p:nvSpPr>
        <p:spPr>
          <a:xfrm>
            <a:off x="311700" y="-6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VAE on images and the “smile vector”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45" name="Google Shape;545;p84"/>
          <p:cNvSpPr txBox="1"/>
          <p:nvPr/>
        </p:nvSpPr>
        <p:spPr>
          <a:xfrm>
            <a:off x="-37275" y="4713725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https://github.com/houxianxu/DFC-VAE</a:t>
            </a:r>
            <a:r>
              <a:rPr lang="en-GB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descr="combined.gif" id="546" name="Google Shape;54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3" y="581425"/>
            <a:ext cx="5165374" cy="4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5"/>
          <p:cNvSpPr txBox="1"/>
          <p:nvPr>
            <p:ph type="title"/>
          </p:nvPr>
        </p:nvSpPr>
        <p:spPr>
          <a:xfrm>
            <a:off x="311700" y="0"/>
            <a:ext cx="85206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Вариации FNN: RBM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52" name="Google Shape;552;p85"/>
          <p:cNvSpPr txBox="1"/>
          <p:nvPr>
            <p:ph idx="1" type="body"/>
          </p:nvPr>
        </p:nvSpPr>
        <p:spPr>
          <a:xfrm>
            <a:off x="311700" y="852600"/>
            <a:ext cx="85206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Restricted Boltzmann Machine (RBM)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Неглубокая генеративная модель, которая учится генерировать данные с </a:t>
            </a:r>
            <a:r>
              <a:rPr lang="en-GB"/>
              <a:t>з</a:t>
            </a:r>
            <a:r>
              <a:rPr lang="en-GB"/>
              <a:t>аданными характеристиками. По факту очень похожа на автоэнкодер, но в отличие </a:t>
            </a:r>
            <a:r>
              <a:rPr lang="en-GB"/>
              <a:t>о</a:t>
            </a:r>
            <a:r>
              <a:rPr lang="en-GB"/>
              <a:t>т автоэнкодера стохастическая.</a:t>
            </a:r>
            <a:br>
              <a:rPr lang="en-GB"/>
            </a:br>
            <a:br>
              <a:rPr lang="en-GB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85"/>
          <p:cNvPicPr preferRelativeResize="0"/>
          <p:nvPr/>
        </p:nvPicPr>
        <p:blipFill rotWithShape="1">
          <a:blip r:embed="rId3">
            <a:alphaModFix/>
          </a:blip>
          <a:srcRect b="28228" l="58774" r="25479" t="40193"/>
          <a:stretch/>
        </p:blipFill>
        <p:spPr>
          <a:xfrm>
            <a:off x="6636374" y="2433650"/>
            <a:ext cx="2507624" cy="270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0"/>
            <a:ext cx="85206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Модель искусственного нейрона</a:t>
            </a:r>
            <a:endParaRPr u="none" cap="none" strike="noStrike">
              <a:solidFill>
                <a:srgbClr val="000000"/>
              </a:solidFill>
            </a:endParaRPr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678000"/>
            <a:ext cx="8520600" cy="3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64648"/>
                </a:solidFill>
              </a:rPr>
              <a:t>Отдельный нейрон математически полностью аналогичен логистической регрессии (в случае если используется функция активации сигмоида)</a:t>
            </a:r>
            <a:endParaRPr sz="1800">
              <a:solidFill>
                <a:srgbClr val="464648"/>
              </a:solidFill>
            </a:endParaRPr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64648"/>
              </a:solidFill>
            </a:endParaRPr>
          </a:p>
        </p:txBody>
      </p:sp>
      <p:pic>
        <p:nvPicPr>
          <p:cNvPr descr="600px-ArtificialNeuronModel_english.png"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0" y="1971226"/>
            <a:ext cx="6123874" cy="290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9u41mlv6xHbvIQ7fOi4iGZvpYbD6ndPBLKs5SI1YOMjIdG7HILNWqpw7DiyqNNr8gfWYxUigy1zJONSJfeQR1aFBdCFYZr6RyiVgu8cKvq7zr1Rk6eDtu6SGjc5fbnbfMdbN6gQzC1c" id="121" name="Google Shape;1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6894" y="2989531"/>
            <a:ext cx="2081700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6"/>
          <p:cNvSpPr txBox="1"/>
          <p:nvPr>
            <p:ph type="title"/>
          </p:nvPr>
        </p:nvSpPr>
        <p:spPr>
          <a:xfrm>
            <a:off x="311700" y="0"/>
            <a:ext cx="85206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Вариации FNN: DBN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59" name="Google Shape;559;p86"/>
          <p:cNvSpPr txBox="1"/>
          <p:nvPr>
            <p:ph idx="1" type="body"/>
          </p:nvPr>
        </p:nvSpPr>
        <p:spPr>
          <a:xfrm>
            <a:off x="311700" y="740775"/>
            <a:ext cx="85206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Belief Networks (DBN) — фактически способ обучения глубоких сетей, при котором каждый уровень сети учится как отдельная RBM.</a:t>
            </a:r>
            <a:br>
              <a:rPr lang="en-GB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86"/>
          <p:cNvPicPr preferRelativeResize="0"/>
          <p:nvPr/>
        </p:nvPicPr>
        <p:blipFill rotWithShape="1">
          <a:blip r:embed="rId3">
            <a:alphaModFix/>
          </a:blip>
          <a:srcRect b="16180" l="25651" r="25208" t="32678"/>
          <a:stretch/>
        </p:blipFill>
        <p:spPr>
          <a:xfrm>
            <a:off x="1705175" y="1489625"/>
            <a:ext cx="6516349" cy="36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Ресурсы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Ресурсы</a:t>
            </a:r>
            <a:endParaRPr/>
          </a:p>
        </p:txBody>
      </p:sp>
      <p:sp>
        <p:nvSpPr>
          <p:cNvPr id="571" name="Google Shape;571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“Deep Learning in Neural Networks: An Overview”, Juergen Schmidhuber,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https://arxiv.org/abs/1404.7828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“Deep Learning”, An MIT Press book, Ian Goodfellow and Yoshua Bengio and Aaron Courville,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http://www.deeplearningbook.org/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“A Tutorial on Deep Learning”, Q.V. Le,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http://www-cs-faculty.stanford.edu/~quocle/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http://eclass.cc/courselists/117_deep_learning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0"/>
            <a:ext cx="8520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950" lIns="87900" spcFirstLastPara="1" rIns="87900" wrap="square" tIns="43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92A"/>
              </a:buClr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Функции активации: Tanh, Sigmoid, ReLU</a:t>
            </a:r>
            <a:endParaRPr u="none" cap="none" strike="noStrike">
              <a:solidFill>
                <a:srgbClr val="000000"/>
              </a:solidFill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50" y="1869225"/>
            <a:ext cx="8303125" cy="26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-125" y="4666775"/>
            <a:ext cx="9144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https://en.wikipedia.org/wiki/Activation_function</a:t>
            </a:r>
            <a:r>
              <a:rPr lang="en-GB"/>
              <a:t> 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4">
            <a:alphaModFix/>
          </a:blip>
          <a:srcRect b="9513" l="0" r="0" t="29268"/>
          <a:stretch/>
        </p:blipFill>
        <p:spPr>
          <a:xfrm>
            <a:off x="179675" y="250900"/>
            <a:ext cx="8827724" cy="42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